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customXml/itemProps13.xml" ContentType="application/vnd.openxmlformats-officedocument.customXmlProperties+xml"/>
  <Override PartName="/customXml/itemProps22.xml" ContentType="application/vnd.openxmlformats-officedocument.customXmlProperties+xml"/>
  <Override PartName="/customXml/itemProps31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1.xml" ContentType="application/vnd.openxmlformats-officedocument.presentationml.handoutMaster+xml"/>
  <Override PartName="/ppt/notesMasters/notesMaster1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012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2.xml" ContentType="application/vnd.openxmlformats-officedocument.theme+xml"/>
  <Override PartName="/ppt/theme/theme21.xml" ContentType="application/vnd.openxmlformats-officedocument.theme+xml"/>
  <Override PartName="/ppt/theme/theme3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5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71" r:id="rId4"/>
  </p:sldMasterIdLst>
  <p:notesMasterIdLst>
    <p:notesMasterId r:id="rId18"/>
  </p:notesMasterIdLst>
  <p:handoutMasterIdLst>
    <p:handoutMasterId r:id="rId19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0"/>
    <p:sldId id="264" r:id="rId9"/>
    <p:sldId id="265" r:id="rId8"/>
    <p:sldId id="266" r:id="rId7"/>
    <p:sldId id="267" r:id="rId6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72" autoAdjust="0"/>
    <p:restoredTop sz="93760" autoAdjust="0"/>
  </p:normalViewPr>
  <p:slideViewPr>
    <p:cSldViewPr snapToGrid="0">
      <p:cViewPr>
        <p:scale>
          <a:sx n="100" d="100"/>
          <a:sy n="100" d="100"/>
        </p:scale>
        <p:origin x="2116" y="1172"/>
      </p:cViewPr>
      <p:guideLst/>
    </p:cSldViewPr>
  </p:slideViewPr>
  <p:outlineViewPr>
    <p:cViewPr>
      <p:scale>
        <a:sx n="33" d="100"/>
        <a:sy n="33" d="100"/>
      </p:scale>
      <p:origin x="0" y="-144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3.xml"/><Relationship Id="rId2" Type="http://schemas.openxmlformats.org/officeDocument/2006/relationships/customXml" Target="../customXml/item2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1.xml"/><Relationship Id="rId5" Type="http://schemas.openxmlformats.org/officeDocument/2006/relationships/slide" Target="slides/slide13.xml"/><Relationship Id="rId6" Type="http://schemas.openxmlformats.org/officeDocument/2006/relationships/slide" Target="slides/slide12.xml"/><Relationship Id="rId7" Type="http://schemas.openxmlformats.org/officeDocument/2006/relationships/slide" Target="slides/slide11.xml"/><Relationship Id="rId8" Type="http://schemas.openxmlformats.org/officeDocument/2006/relationships/slide" Target="slides/slide10.xml"/><Relationship Id="rId9" Type="http://schemas.openxmlformats.org/officeDocument/2006/relationships/slide" Target="slides/slide9.xml"/><Relationship Id="rId10" Type="http://schemas.openxmlformats.org/officeDocument/2006/relationships/slide" Target="slides/slide8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notesMaster" Target="notesMasters/notesMaster11.xml"/><Relationship Id="rId19" Type="http://schemas.openxmlformats.org/officeDocument/2006/relationships/handoutMaster" Target="handoutMasters/handoutMaster1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2.xml"/><Relationship Id="rId23" Type="http://schemas.openxmlformats.org/officeDocument/2006/relationships/tableStyles" Target="tableStyles.xml"/></Relationships>
</file>

<file path=ppt/handoutMasters/_rels/handout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33.xml"/></Relationships>
</file>

<file path=ppt/handoutMasters/handoutMaster1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D0B883-0A39-E05B-61ED-5FE94E7E6C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1B2735-0E3E-EB93-68DA-1402951418E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4DA340-CA88-40FE-8D9F-FB95A67E2ACC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1912F7-468D-0E8D-7580-A7ADE9D11B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5DA9A4-3BA2-3E7F-4048-A9EB25D5A2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C7120-FABF-42CA-85D1-839480B5B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99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BC4F2-6A87-450D-AD53-D2188421BC53}" type="datetimeFigureOut">
              <a:rPr lang="en-US" smtClean="0"/>
              <a:t>8/16/2024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B2649-7BD8-4005-A99E-30D13769A8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81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0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AC5ABB9-3EAC-446C-B128-CFDB09B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DED2D7-7BC9-473D-8241-8289B5821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19C2616F-4436-4A60-BB08-54EC762C5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62001"/>
            <a:ext cx="12192000" cy="6095999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9">
            <a:extLst>
              <a:ext uri="{FF2B5EF4-FFF2-40B4-BE49-F238E27FC236}">
                <a16:creationId xmlns:a16="http://schemas.microsoft.com/office/drawing/2014/main" id="{DF86B59D-D895-19E7-B742-EE199B71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517904"/>
            <a:ext cx="10424160" cy="128016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7544B75-76FD-A2AD-3444-313EF1771A4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8952" y="3200400"/>
            <a:ext cx="6400800" cy="2926080"/>
          </a:xfrm>
        </p:spPr>
        <p:txBody>
          <a:bodyPr>
            <a:normAutofit/>
          </a:bodyPr>
          <a:lstStyle>
            <a:lvl1pPr>
              <a:spcBef>
                <a:spcPts val="500"/>
              </a:spcBef>
              <a:defRPr sz="1800" b="1"/>
            </a:lvl1pPr>
            <a:lvl2pPr>
              <a:spcBef>
                <a:spcPts val="0"/>
              </a:spcBef>
              <a:spcAft>
                <a:spcPts val="500"/>
              </a:spcAft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0F9EB1B3-9B21-0E61-FC8A-659EDC63DAA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598664" y="3108960"/>
            <a:ext cx="3739896" cy="29260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538291"/>
      </p:ext>
    </p:extLst>
  </p:cSld>
  <p:clrMapOvr>
    <a:masterClrMapping/>
  </p:clrMapOvr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28016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3108960"/>
            <a:ext cx="9144000" cy="2926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r>
              <a:rPr lang="en-US" dirty="0"/>
              <a:t>3/1/20XX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90543569"/>
      </p:ext>
    </p:extLst>
  </p:cSld>
  <p:clrMapOvr>
    <a:masterClrMapping/>
  </p:clrMapOvr>
  <p:hf sldNum="0" hdr="0" ftr="0" dt="0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4206240" cy="201168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739896"/>
            <a:ext cx="4206240" cy="237744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336BAA8-288D-4A65-AF12-E44ED08AF83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9048" y="1517904"/>
            <a:ext cx="4572000" cy="45720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741858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53A25B7-A924-4C03-8022-000A9EA88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3A68D8-CB71-4A41-B029-626BD6912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9524"/>
            <a:ext cx="12192000" cy="6105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rgbClr val="FCEA37"/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9ECFC55D-2CEE-47A4-9ACA-D6C78D236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" y="-9523"/>
            <a:ext cx="11430001" cy="6105523"/>
          </a:xfrm>
          <a:custGeom>
            <a:avLst/>
            <a:gdLst>
              <a:gd name="connsiteX0" fmla="*/ 0 w 11430001"/>
              <a:gd name="connsiteY0" fmla="*/ 0 h 6105523"/>
              <a:gd name="connsiteX1" fmla="*/ 7874003 w 11430001"/>
              <a:gd name="connsiteY1" fmla="*/ 0 h 6105523"/>
              <a:gd name="connsiteX2" fmla="*/ 7874003 w 11430001"/>
              <a:gd name="connsiteY2" fmla="*/ 771522 h 6105523"/>
              <a:gd name="connsiteX3" fmla="*/ 11430001 w 11430001"/>
              <a:gd name="connsiteY3" fmla="*/ 771522 h 6105523"/>
              <a:gd name="connsiteX4" fmla="*/ 11430001 w 11430001"/>
              <a:gd name="connsiteY4" fmla="*/ 6105523 h 6105523"/>
              <a:gd name="connsiteX5" fmla="*/ 7874003 w 11430001"/>
              <a:gd name="connsiteY5" fmla="*/ 6105523 h 6105523"/>
              <a:gd name="connsiteX6" fmla="*/ 5334002 w 11430001"/>
              <a:gd name="connsiteY6" fmla="*/ 6105523 h 6105523"/>
              <a:gd name="connsiteX7" fmla="*/ 0 w 11430001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1" h="6105523">
                <a:moveTo>
                  <a:pt x="0" y="0"/>
                </a:moveTo>
                <a:lnTo>
                  <a:pt x="7874003" y="0"/>
                </a:lnTo>
                <a:lnTo>
                  <a:pt x="7874003" y="771522"/>
                </a:lnTo>
                <a:lnTo>
                  <a:pt x="11430001" y="771522"/>
                </a:lnTo>
                <a:lnTo>
                  <a:pt x="11430001" y="6105523"/>
                </a:lnTo>
                <a:lnTo>
                  <a:pt x="7874003" y="6105523"/>
                </a:lnTo>
                <a:lnTo>
                  <a:pt x="5334002" y="6105523"/>
                </a:lnTo>
                <a:lnTo>
                  <a:pt x="0" y="6105523"/>
                </a:lnTo>
                <a:close/>
              </a:path>
            </a:pathLst>
          </a:custGeom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itle 5">
            <a:extLst>
              <a:ext uri="{FF2B5EF4-FFF2-40B4-BE49-F238E27FC236}">
                <a16:creationId xmlns:a16="http://schemas.microsoft.com/office/drawing/2014/main" id="{00406F9C-B330-46B3-A03C-15F85CD76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822282"/>
            <a:ext cx="10241280" cy="1554480"/>
          </a:xfrm>
        </p:spPr>
        <p:txBody>
          <a:bodyPr anchor="t">
            <a:normAutofit/>
          </a:bodyPr>
          <a:lstStyle>
            <a:lvl1pPr>
              <a:defRPr sz="44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34FC9061-555D-4FE2-ABE9-07A195BC02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61988"/>
            <a:ext cx="10689336" cy="2660904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179E90-1F70-6673-6D11-A0CDD3C3B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5486400"/>
            <a:ext cx="10241280" cy="548640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16660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51A4182-6276-41ED-8EAF-0C6A4D8FF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F4B644F-A23D-409C-9540-B41AC18D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334003" cy="617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0AF812-9F51-0D2C-2EA5-A8D6DA662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4114800" cy="3474720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Subtitle 19">
            <a:extLst>
              <a:ext uri="{FF2B5EF4-FFF2-40B4-BE49-F238E27FC236}">
                <a16:creationId xmlns:a16="http://schemas.microsoft.com/office/drawing/2014/main" id="{E8F46CAD-D4FF-4BBC-937E-CBBD034A18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2000" y="4570807"/>
            <a:ext cx="4123899" cy="15240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2750E7C-D01B-4533-A0B8-2E7EF2B16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0952" y="754711"/>
            <a:ext cx="6099048" cy="534009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7379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AC5ABB9-3EAC-446C-B128-CFDB09B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DED2D7-7BC9-473D-8241-8289B5821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19C2616F-4436-4A60-BB08-54EC762C5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62001"/>
            <a:ext cx="12192000" cy="6095999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2A5B690-D47A-166B-0BEE-8CDC1BB59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517904"/>
            <a:ext cx="4114800" cy="4572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99B7A4E-1E73-5148-8EF4-5232DBEAFE0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1517904"/>
            <a:ext cx="5212080" cy="457200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2400"/>
            </a:lvl1pPr>
            <a:lvl2pPr>
              <a:defRPr sz="18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13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51A4182-6276-41ED-8EAF-0C6A4D8FF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F4B644F-A23D-409C-9540-B41AC18D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57997" y="0"/>
            <a:ext cx="5334003" cy="617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320B4-1D6E-D480-A44F-13517DFF7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6640" y="841248"/>
            <a:ext cx="4114800" cy="3474720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19">
            <a:extLst>
              <a:ext uri="{FF2B5EF4-FFF2-40B4-BE49-F238E27FC236}">
                <a16:creationId xmlns:a16="http://schemas.microsoft.com/office/drawing/2014/main" id="{E8F46CAD-D4FF-4BBC-937E-CBBD034A18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06641" y="4570807"/>
            <a:ext cx="4114800" cy="15240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2750E7C-D01B-4533-A0B8-2E7EF2B16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58952"/>
            <a:ext cx="6099048" cy="5340096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02753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D03AAFC-F6FA-4A24-BE1D-34AE6AD64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itle 16">
            <a:extLst>
              <a:ext uri="{FF2B5EF4-FFF2-40B4-BE49-F238E27FC236}">
                <a16:creationId xmlns:a16="http://schemas.microsoft.com/office/drawing/2014/main" id="{8950CCE3-163E-46A1-B489-395F3F75F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5212080" cy="278892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pPr algn="l"/>
            <a:endParaRPr lang="en-US" dirty="0"/>
          </a:p>
        </p:txBody>
      </p:sp>
      <p:sp>
        <p:nvSpPr>
          <p:cNvPr id="16" name="Subtitle 17">
            <a:extLst>
              <a:ext uri="{FF2B5EF4-FFF2-40B4-BE49-F238E27FC236}">
                <a16:creationId xmlns:a16="http://schemas.microsoft.com/office/drawing/2014/main" id="{81E38157-454C-44D5-8D2B-A220A53D7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1999"/>
            <a:ext cx="5212080" cy="164592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algn="l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190B39-D040-425A-9AD6-58A7533FEA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13448" y="756284"/>
            <a:ext cx="4434840" cy="534924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06434"/>
      </p:ext>
    </p:extLst>
  </p:cSld>
  <p:clrMapOvr>
    <a:masterClrMapping/>
  </p:clrMapOvr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4A1CC7-4419-4A64-9DC9-AE157407A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2F8EC6-DD66-475C-B129-22B374F49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6FA963F-8B94-469B-B1A5-890D9134F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1430001" cy="6168789"/>
          </a:xfrm>
          <a:custGeom>
            <a:avLst/>
            <a:gdLst>
              <a:gd name="connsiteX0" fmla="*/ 0 w 11430001"/>
              <a:gd name="connsiteY0" fmla="*/ 0 h 6168789"/>
              <a:gd name="connsiteX1" fmla="*/ 5334002 w 11430001"/>
              <a:gd name="connsiteY1" fmla="*/ 0 h 6168789"/>
              <a:gd name="connsiteX2" fmla="*/ 5334002 w 11430001"/>
              <a:gd name="connsiteY2" fmla="*/ 771523 h 6168789"/>
              <a:gd name="connsiteX3" fmla="*/ 11430001 w 11430001"/>
              <a:gd name="connsiteY3" fmla="*/ 771523 h 6168789"/>
              <a:gd name="connsiteX4" fmla="*/ 11430001 w 11430001"/>
              <a:gd name="connsiteY4" fmla="*/ 6168789 h 6168789"/>
              <a:gd name="connsiteX5" fmla="*/ 0 w 11430001"/>
              <a:gd name="connsiteY5" fmla="*/ 6168789 h 6168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30001" h="6168789">
                <a:moveTo>
                  <a:pt x="0" y="0"/>
                </a:moveTo>
                <a:lnTo>
                  <a:pt x="5334002" y="0"/>
                </a:lnTo>
                <a:lnTo>
                  <a:pt x="5334002" y="771523"/>
                </a:lnTo>
                <a:lnTo>
                  <a:pt x="11430001" y="771523"/>
                </a:lnTo>
                <a:lnTo>
                  <a:pt x="11430001" y="6168789"/>
                </a:lnTo>
                <a:lnTo>
                  <a:pt x="0" y="6168789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4CD44A43-6E39-4FE6-87BB-C65CE8FC6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1616" y="1517649"/>
            <a:ext cx="4663440" cy="155448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29EB0D-B986-4E26-BDF3-305AE3233E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883487"/>
            <a:ext cx="4562856" cy="5148072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73FFA1-F0AE-DFF4-B013-E635479FD56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71616" y="3291840"/>
            <a:ext cx="4663440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62585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D03AAFC-F6FA-4A24-BE1D-34AE6AD64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itle 16">
            <a:extLst>
              <a:ext uri="{FF2B5EF4-FFF2-40B4-BE49-F238E27FC236}">
                <a16:creationId xmlns:a16="http://schemas.microsoft.com/office/drawing/2014/main" id="{8950CCE3-163E-46A1-B489-395F3F75F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3"/>
            <a:ext cx="4663440" cy="4590288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pPr algn="l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190B39-D040-425A-9AD6-58A7533FEA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65976" y="756284"/>
            <a:ext cx="4773168" cy="534924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89862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4A1CC7-4419-4A64-9DC9-AE157407A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2F8EC6-DD66-475C-B129-22B374F49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6FA963F-8B94-469B-B1A5-890D9134F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761999" y="0"/>
            <a:ext cx="11430001" cy="6168789"/>
          </a:xfrm>
          <a:custGeom>
            <a:avLst/>
            <a:gdLst>
              <a:gd name="connsiteX0" fmla="*/ 0 w 11430001"/>
              <a:gd name="connsiteY0" fmla="*/ 0 h 6168789"/>
              <a:gd name="connsiteX1" fmla="*/ 5334002 w 11430001"/>
              <a:gd name="connsiteY1" fmla="*/ 0 h 6168789"/>
              <a:gd name="connsiteX2" fmla="*/ 5334002 w 11430001"/>
              <a:gd name="connsiteY2" fmla="*/ 771523 h 6168789"/>
              <a:gd name="connsiteX3" fmla="*/ 11430001 w 11430001"/>
              <a:gd name="connsiteY3" fmla="*/ 771523 h 6168789"/>
              <a:gd name="connsiteX4" fmla="*/ 11430001 w 11430001"/>
              <a:gd name="connsiteY4" fmla="*/ 6168789 h 6168789"/>
              <a:gd name="connsiteX5" fmla="*/ 0 w 11430001"/>
              <a:gd name="connsiteY5" fmla="*/ 6168789 h 6168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30001" h="6168789">
                <a:moveTo>
                  <a:pt x="0" y="0"/>
                </a:moveTo>
                <a:lnTo>
                  <a:pt x="5334002" y="0"/>
                </a:lnTo>
                <a:lnTo>
                  <a:pt x="5334002" y="771523"/>
                </a:lnTo>
                <a:lnTo>
                  <a:pt x="11430001" y="771523"/>
                </a:lnTo>
                <a:lnTo>
                  <a:pt x="11430001" y="6168789"/>
                </a:lnTo>
                <a:lnTo>
                  <a:pt x="0" y="6168789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4CD44A43-6E39-4FE6-87BB-C65CE8FC6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649"/>
            <a:ext cx="4754880" cy="16459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endParaRPr lang="en-US" dirty="0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0C795068-4EB8-AD75-B4FA-E0676D8235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517904" y="3291840"/>
            <a:ext cx="4754880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29EB0D-B986-4E26-BDF3-305AE3233E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00954" y="883486"/>
            <a:ext cx="4562856" cy="5212513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90701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28016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6DDD407-AEC1-3D37-ADE9-45D0416B208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517904" y="3108960"/>
            <a:ext cx="4334256" cy="301752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6200E1C4-7A2D-07AE-8DB0-52CEF088A18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36792" y="3108960"/>
            <a:ext cx="4334256" cy="301752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021130"/>
      </p:ext>
    </p:extLst>
  </p:cSld>
  <p:clrMapOvr>
    <a:masterClrMapping/>
  </p:clrMapOvr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gradFill>
          <a:gsLst>
            <a:gs pos="10000">
              <a:schemeClr val="accent5"/>
            </a:gs>
            <a:gs pos="90000">
              <a:schemeClr val="accent1"/>
            </a:gs>
            <a:gs pos="70000">
              <a:schemeClr val="accent2"/>
            </a:gs>
            <a:gs pos="30000">
              <a:schemeClr val="accent4"/>
            </a:gs>
            <a:gs pos="50000">
              <a:schemeClr val="accent3">
                <a:lumMod val="60000"/>
                <a:lumOff val="40000"/>
              </a:schemeClr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47E0814-6B26-FB38-93C1-BA5A000BD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62001"/>
            <a:ext cx="12192000" cy="6095999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517904"/>
            <a:ext cx="5340096" cy="19110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6DDD407-AEC1-3D37-ADE9-45D0416B208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9048" y="1517904"/>
            <a:ext cx="5340096" cy="19110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6200E1C4-7A2D-07AE-8DB0-52CEF088A18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86968" y="3867912"/>
            <a:ext cx="10424160" cy="23774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510086"/>
      </p:ext>
    </p:extLst>
  </p:cSld>
  <p:clrMapOvr>
    <a:masterClrMapping/>
  </p:clrMapOvr>
</p:sldLayout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27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41.xml"/><Relationship Id="rId5" Type="http://schemas.openxmlformats.org/officeDocument/2006/relationships/slideLayout" Target="../slideLayouts/slideLayout511.xml"/><Relationship Id="rId6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82.xml"/><Relationship Id="rId9" Type="http://schemas.openxmlformats.org/officeDocument/2006/relationships/slideLayout" Target="../slideLayouts/slideLayout913.xml"/><Relationship Id="rId10" Type="http://schemas.openxmlformats.org/officeDocument/2006/relationships/slideLayout" Target="../slideLayouts/slideLayout1012.xml"/><Relationship Id="rId11" Type="http://schemas.openxmlformats.org/officeDocument/2006/relationships/slideLayout" Target="../slideLayouts/slideLayout1110.xml"/><Relationship Id="rId12" Type="http://schemas.openxmlformats.org/officeDocument/2006/relationships/slideLayout" Target="../slideLayouts/slideLayout126.xml"/><Relationship Id="rId13" Type="http://schemas.openxmlformats.org/officeDocument/2006/relationships/slideLayout" Target="../slideLayouts/slideLayout133.xml"/><Relationship Id="rId14" Type="http://schemas.openxmlformats.org/officeDocument/2006/relationships/theme" Target="../theme/theme12.xml"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dirty="0"/>
              <a:t>3/1/20XX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515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96" r:id="rId2"/>
    <p:sldLayoutId id="2147483694" r:id="rId3"/>
    <p:sldLayoutId id="2147483697" r:id="rId4"/>
    <p:sldLayoutId id="2147483685" r:id="rId5"/>
    <p:sldLayoutId id="2147483686" r:id="rId6"/>
    <p:sldLayoutId id="2147483695" r:id="rId7"/>
    <p:sldLayoutId id="2147483688" r:id="rId8"/>
    <p:sldLayoutId id="2147483698" r:id="rId9"/>
    <p:sldLayoutId id="2147483684" r:id="rId10"/>
    <p:sldLayoutId id="2147483673" r:id="rId11"/>
    <p:sldLayoutId id="2147483689" r:id="rId12"/>
    <p:sldLayoutId id="2147483691" r:id="rId13"/>
  </p:sldLayoutIdLs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10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3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1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5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13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LLMs and Their Pros and Cons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Language Learning Models</a:t>
            </a:r>
          </a:p>
        </p:txBody>
      </p:sp>
      <p:pic>
        <p:nvPicPr>
          <p:cNvPr id="4" name="Picture Placeholder 3" descr="temp_image_0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t="6222" b="6222"/>
          <a:stretch>
            <a:fillRect/>
          </a:stretch>
        </p:blipFill>
        <p:spPr/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of LLMs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4" sz="quarter"/>
          </p:nvPr>
        </p:nvSpPr>
        <p:spPr/>
        <p:txBody>
          <a:bodyPr/>
          <a:lstStyle/>
          <a:p>
            <a:r>
              <a:t>Evolving towards more conversational AI</a:t>
            </a:r>
          </a:p>
          <a:p>
            <a:r>
              <a:t>Bettering understanding of human language nuances</a:t>
            </a:r>
          </a:p>
          <a:p>
            <a:r>
              <a:t>Integration in everyday applications and tools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5" sz="quarter"/>
          </p:nvPr>
        </p:nvSpPr>
        <p:spPr/>
        <p:txBody>
          <a:bodyPr/>
          <a:lstStyle/>
          <a:p>
            <a:r>
              <a:t>Expected advancements in LLM technology over the next decade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Financial Implications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Overview of industry investment in LLM technologies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r>
              <a:t>With ongoing improvements and ethical considerations, LLMs can reshape industries and enhance user experiences.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4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3" sz="quarter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For your attention and questions!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r>
              <a:t>Overview of LLMs</a:t>
            </a:r>
          </a:p>
          <a:p>
            <a:r>
              <a:t>Pros of LLMs</a:t>
            </a:r>
          </a:p>
          <a:p>
            <a:r>
              <a:t>Cons of LLMs</a:t>
            </a:r>
          </a:p>
          <a:p>
            <a:r>
              <a:t>Applications of LLMs</a:t>
            </a:r>
          </a:p>
          <a:p>
            <a: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 of LLMs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Understanding Language Learning Models</a:t>
            </a:r>
          </a:p>
        </p:txBody>
      </p:sp>
      <p:pic>
        <p:nvPicPr>
          <p:cNvPr id="4" name="Picture Placeholder 3" descr="temp_image_2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t="6222" b="6222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Pros of LLMs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Advantages in Various Fields</a:t>
            </a:r>
          </a:p>
        </p:txBody>
      </p:sp>
      <p:pic>
        <p:nvPicPr>
          <p:cNvPr id="4" name="Picture Placeholder 3" descr="temp_image_3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l="8547" r="8547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Benefits of LLMs</a:t>
            </a:r>
          </a:p>
        </p:txBody>
      </p:sp>
      <p:pic>
        <p:nvPicPr>
          <p:cNvPr id="3" name="Picture Placeholder 2" descr="temp_image_4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l="5684" r="5684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idx="14" sz="quarter"/>
          </p:nvPr>
        </p:nvSpPr>
        <p:spPr/>
        <p:txBody>
          <a:bodyPr/>
          <a:lstStyle/>
          <a:p>
            <a:r>
              <a:t>Highly scalable and efficient</a:t>
            </a:r>
          </a:p>
          <a:p>
            <a:r>
              <a:t>Advanced language understanding</a:t>
            </a:r>
          </a:p>
          <a:p>
            <a:r>
              <a:t>Supports diverse applications</a:t>
            </a:r>
          </a:p>
          <a:p>
            <a:r>
              <a:t>Enhances content creation and research</a:t>
            </a:r>
          </a:p>
          <a:p>
            <a:r>
              <a:t>Facilitates human-like interactions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Cons of LLMs</a:t>
            </a:r>
          </a:p>
        </p:txBody>
      </p:sp>
      <p:pic>
        <p:nvPicPr>
          <p:cNvPr id="3" name="Picture Placeholder 2" descr="temp_image_5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l="5385" r="5385"/>
          <a:stretch>
            <a:fillRect/>
          </a:stretch>
        </p:blipFill>
        <p:spPr/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of LLMs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4" sz="quarter"/>
          </p:nvPr>
        </p:nvSpPr>
        <p:spPr/>
        <p:txBody>
          <a:bodyPr/>
          <a:lstStyle/>
          <a:p>
            <a:r>
              <a:t>Resource-intensive, requiring significant computational power</a:t>
            </a:r>
          </a:p>
          <a:p>
            <a:r>
              <a:t>Potential for generating biased or misleading content</a:t>
            </a:r>
          </a:p>
          <a:p>
            <a:r>
              <a:t>Lack of true understanding and context</a:t>
            </a:r>
          </a:p>
          <a:p>
            <a:r>
              <a:t>Dependence on quality training data</a:t>
            </a:r>
          </a:p>
        </p:txBody>
      </p:sp>
      <p:pic>
        <p:nvPicPr>
          <p:cNvPr id="4" name="Picture Placeholder 3" descr="temp_image_6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l="6232" r="6232"/>
          <a:stretch>
            <a:fillRect/>
          </a:stretch>
        </p:blipFill>
        <p:spPr/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 of LLMs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4" sz="quarter"/>
          </p:nvPr>
        </p:nvSpPr>
        <p:spPr/>
        <p:txBody>
          <a:bodyPr/>
          <a:lstStyle/>
          <a:p>
            <a:r>
              <a:t>Need:</a:t>
            </a:r>
          </a:p>
          <a:p>
            <a:r>
              <a:t>Continuous improvement in context understanding</a:t>
            </a:r>
          </a:p>
          <a:p>
            <a:r>
              <a:t>Ethical considerations for AI usage</a:t>
            </a:r>
          </a:p>
          <a:p>
            <a:r>
              <a:t>Monitoring for biased outputs</a:t>
            </a:r>
          </a:p>
          <a:p>
            <a:r>
              <a:t>Adapting to user feedback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5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4" sz="quarter"/>
          </p:nvPr>
        </p:nvSpPr>
        <p:spPr/>
        <p:txBody>
          <a:bodyPr/>
          <a:lstStyle/>
          <a:p>
            <a:r>
              <a:t>Emphasizing user understanding and accountability</a:t>
            </a:r>
          </a:p>
          <a:p>
            <a:r>
              <a:t>Shaping the future of AI-driven communication</a:t>
            </a:r>
          </a:p>
          <a:p>
            <a:r>
              <a:t>Balancing innovation with responsibility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5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2.xml><?xml version="1.0" encoding="utf-8"?>
<a:theme xmlns:a="http://schemas.openxmlformats.org/drawingml/2006/main" name="PrismaticVTI">
  <a:themeElements>
    <a:clrScheme name="Prismatic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42B3BD"/>
      </a:accent1>
      <a:accent2>
        <a:srgbClr val="51B851"/>
      </a:accent2>
      <a:accent3>
        <a:srgbClr val="B5A603"/>
      </a:accent3>
      <a:accent4>
        <a:srgbClr val="F58505"/>
      </a:accent4>
      <a:accent5>
        <a:srgbClr val="FA2481"/>
      </a:accent5>
      <a:accent6>
        <a:srgbClr val="9CA2AB"/>
      </a:accent6>
      <a:hlink>
        <a:srgbClr val="FA2481"/>
      </a:hlink>
      <a:folHlink>
        <a:srgbClr val="57618E"/>
      </a:folHlink>
    </a:clrScheme>
    <a:fontScheme name="Custom 14">
      <a:majorFont>
        <a:latin typeface="Aharoni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 design_win32_EF_v3" id="{766CCFC2-5746-4D17-9C80-B854A2114008}" vid="{CF8EA309-49BB-462C-A82D-F569C6BF43C6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item1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TaxCatchAll xmlns="230e9df3-be65-4c73-a93b-d1236ebd677e" xsi:nil="true"/>
    <MediaServiceKeyPoints xmlns="71af3243-3dd4-4a8d-8c0d-dd76da1f02a5" xsi:nil="true"/>
    <Background xmlns="71af3243-3dd4-4a8d-8c0d-dd76da1f02a5">false</Background>
    <ImageTagsTaxHTField xmlns="71af3243-3dd4-4a8d-8c0d-dd76da1f02a5">
      <Terms xmlns="http://schemas.microsoft.com/office/infopath/2007/PartnerControls"/>
    </ImageTagsTaxHTField>
  </documentManagement>
</p:properties>
</file>

<file path=customXml/itemProps13.xml><?xml version="1.0" encoding="utf-8"?>
<ds:datastoreItem xmlns:ds="http://schemas.openxmlformats.org/officeDocument/2006/customXml" ds:itemID="{4CA8F0A8-0272-4870-9FED-50919032B8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2.xml><?xml version="1.0" encoding="utf-8"?>
<ds:datastoreItem xmlns:ds="http://schemas.openxmlformats.org/officeDocument/2006/customXml" ds:itemID="{16D4D9BD-AE11-4F3A-9185-74D1F42CA599}">
  <ds:schemaRefs>
    <ds:schemaRef ds:uri="http://schemas.microsoft.com/sharepoint/v3/contenttype/forms"/>
  </ds:schemaRefs>
</ds:datastoreItem>
</file>

<file path=customXml/itemProps31.xml><?xml version="1.0" encoding="utf-8"?>
<ds:datastoreItem xmlns:ds="http://schemas.openxmlformats.org/officeDocument/2006/customXml" ds:itemID="{B2B7AAFC-BA46-4192-9EDD-FC31D26BDA5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emplate/>
  <ap:TotalTime>0</ap:TotalTime>
  <ap:Words>322</ap:Words>
  <ap:PresentationFormat>Widescreen</ap:PresentationFormat>
  <ap:Paragraphs>101</ap:Paragraphs>
  <ap:Slides>13</ap:Slides>
  <ap:Notes>3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ap:HeadingPairs>
  <ap:TitlesOfParts>
    <vt:vector baseType="lpstr" size="20">
      <vt:lpstr>Aharoni</vt:lpstr>
      <vt:lpstr>Aptos</vt:lpstr>
      <vt:lpstr>Arial</vt:lpstr>
      <vt:lpstr>Avenir Next LT Pro</vt:lpstr>
      <vt:lpstr>Avenir Next LT Pro Light</vt:lpstr>
      <vt:lpstr>Calibri</vt:lpstr>
      <vt:lpstr>PrismaticVTI</vt:lpstr>
      <vt:lpstr>Marketing pitch deck </vt:lpstr>
      <vt:lpstr>Agenda</vt:lpstr>
      <vt:lpstr>About us</vt:lpstr>
      <vt:lpstr>Product overview</vt:lpstr>
      <vt:lpstr>Product benefits</vt:lpstr>
      <vt:lpstr>Market overview</vt:lpstr>
      <vt:lpstr>Market comparison</vt:lpstr>
      <vt:lpstr>Competitive landscape</vt:lpstr>
      <vt:lpstr>Growth strategy </vt:lpstr>
      <vt:lpstr>Traction</vt:lpstr>
      <vt:lpstr>Financials</vt:lpstr>
      <vt:lpstr>Summary</vt:lpstr>
      <vt:lpstr>Thank you</vt:lpstr>
    </vt:vector>
  </ap:TitlesOfParts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dcterms:created xsi:type="dcterms:W3CDTF">2021-02-25T20:11:39Z</dcterms:created>
  <dcterms:modified xsi:type="dcterms:W3CDTF">2024-08-16T14:10:33Z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